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Relationship Id="rId3" Type="http://schemas.openxmlformats.org/officeDocument/2006/relationships/image" Target="../media/image3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8" Type="http://schemas.openxmlformats.org/officeDocument/2006/relationships/image" Target="../media/image10.png"/><Relationship Id="rId9" Type="http://schemas.openxmlformats.org/officeDocument/2006/relationships/image" Target="../media/image11.png"/><Relationship Id="rId10" Type="http://schemas.openxmlformats.org/officeDocument/2006/relationships/image" Target="../media/image12.png"/><Relationship Id="rId11" Type="http://schemas.openxmlformats.org/officeDocument/2006/relationships/image" Target="../media/image13.png"/><Relationship Id="rId12" Type="http://schemas.openxmlformats.org/officeDocument/2006/relationships/image" Target="../media/image14.png"/><Relationship Id="rId13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1A2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4000" y="2592000"/>
            <a:ext cx="7920000" cy="93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5400" b="1">
                <a:solidFill>
                  <a:srgbClr val="FFFFFF"/>
                </a:solidFill>
                <a:latin typeface="PingFang SC"/>
              </a:rPr>
              <a:t>换个人，一分钟。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4000" y="3671999"/>
            <a:ext cx="7920000" cy="503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3000" b="0">
                <a:solidFill>
                  <a:srgbClr val="9B9BE8"/>
                </a:solidFill>
                <a:latin typeface="PingFang SC"/>
              </a:rPr>
              <a:t>不用电脑，不用线。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4000" y="4536000"/>
            <a:ext cx="8640000" cy="43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>
                <a:solidFill>
                  <a:srgbClr val="9A9AAE"/>
                </a:solidFill>
                <a:latin typeface="PingFang SC"/>
              </a:rPr>
              <a:t>智墨桌牌管家 · 电子墨水屏会议桌牌管理系统</a:t>
            </a:r>
          </a:p>
        </p:txBody>
      </p:sp>
      <p:pic>
        <p:nvPicPr>
          <p:cNvPr id="5" name="Picture 4" descr="scene-guest-cu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6000" y="2015999"/>
            <a:ext cx="4464000" cy="309876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76000" y="342000"/>
            <a:ext cx="4320000" cy="22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1">
                <a:solidFill>
                  <a:srgbClr val="5B5BD6"/>
                </a:solidFill>
                <a:latin typeface="PingFang SC"/>
              </a:rPr>
              <a:t>AI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00" y="691200"/>
            <a:ext cx="396000" cy="32400"/>
          </a:xfrm>
          <a:prstGeom prst="rect">
            <a:avLst/>
          </a:prstGeom>
          <a:solidFill>
            <a:srgbClr val="5B5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76000" y="756000"/>
            <a:ext cx="8640000" cy="503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3400" b="1">
                <a:solidFill>
                  <a:srgbClr val="1A1A24"/>
                </a:solidFill>
                <a:latin typeface="PingFang SC"/>
              </a:rPr>
              <a:t>不会设计的人，也能做出像样的桌牌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6000" y="1404000"/>
            <a:ext cx="792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>
                <a:solidFill>
                  <a:srgbClr val="6E6E85"/>
                </a:solidFill>
                <a:latin typeface="PingFang SC"/>
              </a:rPr>
              <a:t>真正卡人的不是操作，是「我不知道该做成什么样」。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76000" y="2088000"/>
            <a:ext cx="2484000" cy="2951999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2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576000" y="2088000"/>
            <a:ext cx="2484000" cy="50400"/>
          </a:xfrm>
          <a:prstGeom prst="rect">
            <a:avLst/>
          </a:prstGeom>
          <a:solidFill>
            <a:srgbClr val="5B5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92000" y="2304000"/>
            <a:ext cx="2088000" cy="68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1">
                <a:solidFill>
                  <a:srgbClr val="1A1A24"/>
                </a:solidFill>
                <a:latin typeface="PingFang SC"/>
              </a:rPr>
              <a:t>说一句话，牌就出来了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2000" y="3060000"/>
            <a:ext cx="2088000" cy="1655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5000"/>
              </a:lnSpc>
            </a:pPr>
            <a:r>
              <a:rPr sz="1300" b="0">
                <a:solidFill>
                  <a:srgbClr val="6E6E85"/>
                </a:solidFill>
                <a:latin typeface="PingFang SC"/>
              </a:rPr>
              <a:t>「给腾讯的产品经理王小明做一张」—— 姓名、职务、单位自动拆开填进模板。念得出来就做得出来。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76000" y="2088000"/>
            <a:ext cx="2484000" cy="2951999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2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ectangle 10"/>
          <p:cNvSpPr/>
          <p:nvPr/>
        </p:nvSpPr>
        <p:spPr>
          <a:xfrm>
            <a:off x="3276000" y="2088000"/>
            <a:ext cx="2484000" cy="50400"/>
          </a:xfrm>
          <a:prstGeom prst="rect">
            <a:avLst/>
          </a:prstGeom>
          <a:solidFill>
            <a:srgbClr val="5B5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491999" y="2304000"/>
            <a:ext cx="2088000" cy="68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1">
                <a:solidFill>
                  <a:srgbClr val="1A1A24"/>
                </a:solidFill>
                <a:latin typeface="PingFang SC"/>
              </a:rPr>
              <a:t>描述一句，出整套设计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91999" y="3060000"/>
            <a:ext cx="2088000" cy="1655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5000"/>
              </a:lnSpc>
            </a:pPr>
            <a:r>
              <a:rPr sz="1300" b="0">
                <a:solidFill>
                  <a:srgbClr val="6E6E85"/>
                </a:solidFill>
                <a:latin typeface="PingFang SC"/>
              </a:rPr>
              <a:t>「做一套青绿山水风格的，用于集团年会」—— 正面背面一起生成，配色自动落在你那块屏真能显示的颜色上。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976000" y="2088000"/>
            <a:ext cx="2484000" cy="2951999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2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Rectangle 14"/>
          <p:cNvSpPr/>
          <p:nvPr/>
        </p:nvSpPr>
        <p:spPr>
          <a:xfrm>
            <a:off x="5976000" y="2088000"/>
            <a:ext cx="2484000" cy="50400"/>
          </a:xfrm>
          <a:prstGeom prst="rect">
            <a:avLst/>
          </a:prstGeom>
          <a:solidFill>
            <a:srgbClr val="5B5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192000" y="2304000"/>
            <a:ext cx="2088000" cy="68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1">
                <a:solidFill>
                  <a:srgbClr val="1A1A24"/>
                </a:solidFill>
                <a:latin typeface="PingFang SC"/>
              </a:rPr>
              <a:t>助手知道你有什么屏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92000" y="3060000"/>
            <a:ext cx="2088000" cy="1655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5000"/>
              </a:lnSpc>
            </a:pPr>
            <a:r>
              <a:rPr sz="1300" b="0">
                <a:solidFill>
                  <a:srgbClr val="6E6E85"/>
                </a:solidFill>
                <a:latin typeface="PingFang SC"/>
              </a:rPr>
              <a:t>它看得见你的机队——几块六色、几块四色。所以不会给四色屏推一套靠蓝绿撑起来的配色，那在屏上会整片糊掉。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76000" y="342000"/>
            <a:ext cx="4320000" cy="22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1">
                <a:solidFill>
                  <a:srgbClr val="5B5BD6"/>
                </a:solidFill>
                <a:latin typeface="PingFang SC"/>
              </a:rPr>
              <a:t>ARCHITECTURE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00" y="691200"/>
            <a:ext cx="396000" cy="32400"/>
          </a:xfrm>
          <a:prstGeom prst="rect">
            <a:avLst/>
          </a:prstGeom>
          <a:solidFill>
            <a:srgbClr val="5B5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76000" y="756000"/>
            <a:ext cx="8640000" cy="503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3400" b="1">
                <a:solidFill>
                  <a:srgbClr val="1A1A24"/>
                </a:solidFill>
                <a:latin typeface="PingFang SC"/>
              </a:rPr>
              <a:t>它是怎么跑起来的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6000" y="1404000"/>
            <a:ext cx="864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0">
                <a:solidFill>
                  <a:srgbClr val="6E6E85"/>
                </a:solidFill>
                <a:latin typeface="PingFang SC"/>
              </a:rPr>
              <a:t>没有服务器要装、没有客户端要发。小程序 + 云端 + 会议室里一台安卓设备。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76000" y="2015999"/>
            <a:ext cx="2556000" cy="288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2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792000" y="2196000"/>
            <a:ext cx="2232000" cy="32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600" b="1">
                <a:solidFill>
                  <a:srgbClr val="1A1A24"/>
                </a:solidFill>
                <a:latin typeface="PingFang SC"/>
              </a:rPr>
              <a:t>端上（微信小程序）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2000" y="2628000"/>
            <a:ext cx="2232000" cy="46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00" b="0">
                <a:solidFill>
                  <a:srgbClr val="6E6E85"/>
                </a:solidFill>
                <a:latin typeface="PingFang SC"/>
              </a:rPr>
              <a:t>·  蓝牙直连桌牌，无需配网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2000" y="3168000"/>
            <a:ext cx="2232000" cy="46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00" b="0">
                <a:solidFill>
                  <a:srgbClr val="6E6E85"/>
                </a:solidFill>
                <a:latin typeface="PingFang SC"/>
              </a:rPr>
              <a:t>·  画面在手机端渲染成位图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92000" y="3708000"/>
            <a:ext cx="2232000" cy="46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00" b="0">
                <a:solidFill>
                  <a:srgbClr val="6E6E85"/>
                </a:solidFill>
                <a:latin typeface="PingFang SC"/>
              </a:rPr>
              <a:t>·  断网可浏览模板，下发需联网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2000" y="4248000"/>
            <a:ext cx="2232000" cy="46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00" b="0">
                <a:solidFill>
                  <a:srgbClr val="6E6E85"/>
                </a:solidFill>
                <a:latin typeface="PingFang SC"/>
              </a:rPr>
              <a:t>·  无需下载 App、无需注册账号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366000" y="2015999"/>
            <a:ext cx="2556000" cy="288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2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3581999" y="2196000"/>
            <a:ext cx="2232000" cy="32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600" b="1">
                <a:solidFill>
                  <a:srgbClr val="1A1A24"/>
                </a:solidFill>
                <a:latin typeface="PingFang SC"/>
              </a:rPr>
              <a:t>云端（协议与编译）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81999" y="2628000"/>
            <a:ext cx="2232000" cy="46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00" b="0">
                <a:solidFill>
                  <a:srgbClr val="6E6E85"/>
                </a:solidFill>
                <a:latin typeface="PingFang SC"/>
              </a:rPr>
              <a:t>·  画面 → 屏幕字节包，在服务端编译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81999" y="3168000"/>
            <a:ext cx="2232000" cy="46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00" b="0">
                <a:solidFill>
                  <a:srgbClr val="6E6E85"/>
                </a:solidFill>
                <a:latin typeface="PingFang SC"/>
              </a:rPr>
              <a:t>·  两套厂商 BLE 协议、6 种调色板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81999" y="3708000"/>
            <a:ext cx="2232000" cy="46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00" b="0">
                <a:solidFill>
                  <a:srgbClr val="6E6E85"/>
                </a:solidFill>
                <a:latin typeface="PingFang SC"/>
              </a:rPr>
              <a:t>·  组织 / 成员 / 设备归属与审批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81999" y="4248000"/>
            <a:ext cx="2232000" cy="46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00" b="0">
                <a:solidFill>
                  <a:srgbClr val="6E6E85"/>
                </a:solidFill>
                <a:latin typeface="PingFang SC"/>
              </a:rPr>
              <a:t>·  内容安全过审、操作全程留痕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156000" y="2015999"/>
            <a:ext cx="2556000" cy="288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2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TextBox 18"/>
          <p:cNvSpPr txBox="1"/>
          <p:nvPr/>
        </p:nvSpPr>
        <p:spPr>
          <a:xfrm>
            <a:off x="6372000" y="2196000"/>
            <a:ext cx="2232000" cy="32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600" b="1">
                <a:solidFill>
                  <a:srgbClr val="1A1A24"/>
                </a:solidFill>
                <a:latin typeface="PingFang SC"/>
              </a:rPr>
              <a:t>会议室（网关，可选）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72000" y="2628000"/>
            <a:ext cx="2232000" cy="46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00" b="0">
                <a:solidFill>
                  <a:srgbClr val="6E6E85"/>
                </a:solidFill>
                <a:latin typeface="PingFang SC"/>
              </a:rPr>
              <a:t>·  任意安卓设备：电视 / 旧手机 / 平板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72000" y="3168000"/>
            <a:ext cx="2232000" cy="46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00" b="0">
                <a:solidFill>
                  <a:srgbClr val="6E6E85"/>
                </a:solidFill>
                <a:latin typeface="PingFang SC"/>
              </a:rPr>
              <a:t>·  MQTT 长连接接收指令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372000" y="3708000"/>
            <a:ext cx="2232000" cy="46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00" b="0">
                <a:solidFill>
                  <a:srgbClr val="6E6E85"/>
                </a:solidFill>
                <a:latin typeface="PingFang SC"/>
              </a:rPr>
              <a:t>·  默认并发 5 台同时写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372000" y="4248000"/>
            <a:ext cx="2232000" cy="46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00" b="0">
                <a:solidFill>
                  <a:srgbClr val="6E6E85"/>
                </a:solidFill>
                <a:latin typeface="PingFang SC"/>
              </a:rPr>
              <a:t>·  会前 30 分钟自动下发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76000" y="342000"/>
            <a:ext cx="4320000" cy="22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1">
                <a:solidFill>
                  <a:srgbClr val="5B5BD6"/>
                </a:solidFill>
                <a:latin typeface="PingFang SC"/>
              </a:rPr>
              <a:t>GATEWAY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00" y="691200"/>
            <a:ext cx="396000" cy="32400"/>
          </a:xfrm>
          <a:prstGeom prst="rect">
            <a:avLst/>
          </a:prstGeom>
          <a:solidFill>
            <a:srgbClr val="5B5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76000" y="756000"/>
            <a:ext cx="8640000" cy="503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3400" b="1">
                <a:solidFill>
                  <a:srgbClr val="1A1A24"/>
                </a:solidFill>
                <a:latin typeface="PingFang SC"/>
              </a:rPr>
              <a:t>会议室装一台，从此不用进屋摆牌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6000" y="1404000"/>
            <a:ext cx="792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>
                <a:solidFill>
                  <a:srgbClr val="6E6E85"/>
                </a:solidFill>
                <a:latin typeface="PingFang SC"/>
              </a:rPr>
              <a:t>网关就是一台安卓设备 —— 原本那台电视、一部旧手机、一块平板都行。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76000" y="2088000"/>
            <a:ext cx="2484000" cy="2951999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2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576000" y="2088000"/>
            <a:ext cx="2484000" cy="50400"/>
          </a:xfrm>
          <a:prstGeom prst="rect">
            <a:avLst/>
          </a:prstGeom>
          <a:solidFill>
            <a:srgbClr val="5B5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92000" y="2304000"/>
            <a:ext cx="2088000" cy="68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1">
                <a:solidFill>
                  <a:srgbClr val="1A1A24"/>
                </a:solidFill>
                <a:latin typeface="PingFang SC"/>
              </a:rPr>
              <a:t>会前自动下发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2000" y="3060000"/>
            <a:ext cx="2088000" cy="1655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5000"/>
              </a:lnSpc>
            </a:pPr>
            <a:r>
              <a:rPr sz="1300" b="0">
                <a:solidFill>
                  <a:srgbClr val="6E6E85"/>
                </a:solidFill>
                <a:latin typeface="PingFang SC"/>
              </a:rPr>
              <a:t>开始前 30 分钟自动把整屋桌牌换好。</a:t>
            </a:r>
          </a:p>
          <a:p>
            <a:pPr algn="l">
              <a:lnSpc>
                <a:spcPct val="145000"/>
              </a:lnSpc>
            </a:pPr>
            <a:r>
              <a:rPr sz="1300" b="0">
                <a:solidFill>
                  <a:srgbClr val="6E6E85"/>
                </a:solidFill>
                <a:latin typeface="PingFang SC"/>
              </a:rPr>
              <a:t/>
            </a:r>
          </a:p>
          <a:p>
            <a:pPr algn="l">
              <a:lnSpc>
                <a:spcPct val="145000"/>
              </a:lnSpc>
            </a:pPr>
            <a:r>
              <a:rPr sz="1300" b="0">
                <a:solidFill>
                  <a:srgbClr val="6E6E85"/>
                </a:solidFill>
                <a:latin typeface="PingFang SC"/>
              </a:rPr>
              <a:t>网关没开机也不怕，会一直重试；真发不出去则主动告警。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76000" y="2088000"/>
            <a:ext cx="2484000" cy="2951999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2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ectangle 10"/>
          <p:cNvSpPr/>
          <p:nvPr/>
        </p:nvSpPr>
        <p:spPr>
          <a:xfrm>
            <a:off x="3276000" y="2088000"/>
            <a:ext cx="2484000" cy="50400"/>
          </a:xfrm>
          <a:prstGeom prst="rect">
            <a:avLst/>
          </a:prstGeom>
          <a:solidFill>
            <a:srgbClr val="5B5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491999" y="2304000"/>
            <a:ext cx="2088000" cy="68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1">
                <a:solidFill>
                  <a:srgbClr val="1A1A24"/>
                </a:solidFill>
                <a:latin typeface="PingFang SC"/>
              </a:rPr>
              <a:t>多台同时写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91999" y="3060000"/>
            <a:ext cx="2088000" cy="1655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5000"/>
              </a:lnSpc>
            </a:pPr>
            <a:r>
              <a:rPr sz="1300" b="0">
                <a:solidFill>
                  <a:srgbClr val="6E6E85"/>
                </a:solidFill>
                <a:latin typeface="PingFang SC"/>
              </a:rPr>
              <a:t>对多台桌牌并发部署，不是一台写完再写下一台。</a:t>
            </a:r>
          </a:p>
          <a:p>
            <a:pPr algn="l">
              <a:lnSpc>
                <a:spcPct val="145000"/>
              </a:lnSpc>
            </a:pPr>
            <a:r>
              <a:rPr sz="1300" b="0">
                <a:solidFill>
                  <a:srgbClr val="6E6E85"/>
                </a:solidFill>
                <a:latin typeface="PingFang SC"/>
              </a:rPr>
              <a:t/>
            </a:r>
          </a:p>
          <a:p>
            <a:pPr algn="l">
              <a:lnSpc>
                <a:spcPct val="145000"/>
              </a:lnSpc>
            </a:pPr>
            <a:r>
              <a:rPr sz="1300" b="0">
                <a:solidFill>
                  <a:srgbClr val="6E6E85"/>
                </a:solidFill>
                <a:latin typeface="PingFang SC"/>
              </a:rPr>
              <a:t>一个大会议室的十几张牌，几分钟内全部就位。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976000" y="2088000"/>
            <a:ext cx="2484000" cy="2951999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2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Rectangle 14"/>
          <p:cNvSpPr/>
          <p:nvPr/>
        </p:nvSpPr>
        <p:spPr>
          <a:xfrm>
            <a:off x="5976000" y="2088000"/>
            <a:ext cx="2484000" cy="50400"/>
          </a:xfrm>
          <a:prstGeom prst="rect">
            <a:avLst/>
          </a:prstGeom>
          <a:solidFill>
            <a:srgbClr val="5B5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192000" y="2304000"/>
            <a:ext cx="2088000" cy="68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1">
                <a:solidFill>
                  <a:srgbClr val="1A1A24"/>
                </a:solidFill>
                <a:latin typeface="PingFang SC"/>
              </a:rPr>
              <a:t>权限跟着桌牌走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92000" y="3060000"/>
            <a:ext cx="2088000" cy="1655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5000"/>
              </a:lnSpc>
            </a:pPr>
            <a:r>
              <a:rPr sz="1300" b="0">
                <a:solidFill>
                  <a:srgbClr val="6E6E85"/>
                </a:solidFill>
                <a:latin typeface="PingFang SC"/>
              </a:rPr>
              <a:t>「能改哪台桌牌」由那台桌牌自己的权限决定。</a:t>
            </a:r>
          </a:p>
          <a:p>
            <a:pPr algn="l">
              <a:lnSpc>
                <a:spcPct val="145000"/>
              </a:lnSpc>
            </a:pPr>
            <a:r>
              <a:rPr sz="1300" b="0">
                <a:solidFill>
                  <a:srgbClr val="6E6E85"/>
                </a:solidFill>
                <a:latin typeface="PingFang SC"/>
              </a:rPr>
              <a:t/>
            </a:r>
          </a:p>
          <a:p>
            <a:pPr algn="l">
              <a:lnSpc>
                <a:spcPct val="145000"/>
              </a:lnSpc>
            </a:pPr>
            <a:r>
              <a:rPr sz="1300" b="0">
                <a:solidFill>
                  <a:srgbClr val="6E6E85"/>
                </a:solidFill>
                <a:latin typeface="PingFang SC"/>
              </a:rPr>
              <a:t>不会因为绕道网关，就把受限的牌放开。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76000" y="342000"/>
            <a:ext cx="4320000" cy="22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1">
                <a:solidFill>
                  <a:srgbClr val="5B5BD6"/>
                </a:solidFill>
                <a:latin typeface="PingFang SC"/>
              </a:rPr>
              <a:t>MORE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00" y="691200"/>
            <a:ext cx="396000" cy="32400"/>
          </a:xfrm>
          <a:prstGeom prst="rect">
            <a:avLst/>
          </a:prstGeom>
          <a:solidFill>
            <a:srgbClr val="5B5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76000" y="756000"/>
            <a:ext cx="8640000" cy="503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3400" b="1">
                <a:solidFill>
                  <a:srgbClr val="1A1A24"/>
                </a:solidFill>
                <a:latin typeface="PingFang SC"/>
              </a:rPr>
              <a:t>会议桌牌之外，它还替你管这些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6000" y="1404000"/>
            <a:ext cx="792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>
                <a:solidFill>
                  <a:srgbClr val="6E6E85"/>
                </a:solidFill>
                <a:latin typeface="PingFang SC"/>
              </a:rPr>
              <a:t>这些都不是加价包，是同一个小程序里现成的功能。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76000" y="2088000"/>
            <a:ext cx="2484000" cy="2951999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2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576000" y="2088000"/>
            <a:ext cx="2484000" cy="50400"/>
          </a:xfrm>
          <a:prstGeom prst="rect">
            <a:avLst/>
          </a:prstGeom>
          <a:solidFill>
            <a:srgbClr val="5B5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92000" y="2304000"/>
            <a:ext cx="2088000" cy="68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1">
                <a:solidFill>
                  <a:srgbClr val="1A1A24"/>
                </a:solidFill>
                <a:latin typeface="PingFang SC"/>
              </a:rPr>
              <a:t>跟 AI 说一句话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2000" y="3060000"/>
            <a:ext cx="2088000" cy="1655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5000"/>
              </a:lnSpc>
            </a:pPr>
            <a:r>
              <a:rPr sz="1300" b="0">
                <a:solidFill>
                  <a:srgbClr val="6E6E85"/>
                </a:solidFill>
                <a:latin typeface="PingFang SC"/>
              </a:rPr>
              <a:t>助手认得你的组织、手上有哪些屏、通讯录里有谁。</a:t>
            </a:r>
          </a:p>
          <a:p>
            <a:pPr algn="l">
              <a:lnSpc>
                <a:spcPct val="145000"/>
              </a:lnSpc>
            </a:pPr>
            <a:r>
              <a:rPr sz="1300" b="0">
                <a:solidFill>
                  <a:srgbClr val="6E6E85"/>
                </a:solidFill>
                <a:latin typeface="PingFang SC"/>
              </a:rPr>
              <a:t/>
            </a:r>
          </a:p>
          <a:p>
            <a:pPr algn="l">
              <a:lnSpc>
                <a:spcPct val="145000"/>
              </a:lnSpc>
            </a:pPr>
            <a:r>
              <a:rPr sz="1300" b="0">
                <a:solidFill>
                  <a:srgbClr val="6E6E85"/>
                </a:solidFill>
                <a:latin typeface="PingFang SC"/>
              </a:rPr>
              <a:t>换人、改字号、调颜色，一句话说几件就做几件。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76000" y="2088000"/>
            <a:ext cx="2484000" cy="2951999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2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ectangle 10"/>
          <p:cNvSpPr/>
          <p:nvPr/>
        </p:nvSpPr>
        <p:spPr>
          <a:xfrm>
            <a:off x="3276000" y="2088000"/>
            <a:ext cx="2484000" cy="50400"/>
          </a:xfrm>
          <a:prstGeom prst="rect">
            <a:avLst/>
          </a:prstGeom>
          <a:solidFill>
            <a:srgbClr val="5B5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491999" y="2304000"/>
            <a:ext cx="2088000" cy="68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1">
                <a:solidFill>
                  <a:srgbClr val="1A1A24"/>
                </a:solidFill>
                <a:latin typeface="PingFang SC"/>
              </a:rPr>
              <a:t>18 款会议信息牌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91999" y="3060000"/>
            <a:ext cx="2088000" cy="1655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5000"/>
              </a:lnSpc>
            </a:pPr>
            <a:r>
              <a:rPr sz="1300" b="0">
                <a:solidFill>
                  <a:srgbClr val="6E6E85"/>
                </a:solidFill>
                <a:latin typeface="PingFang SC"/>
              </a:rPr>
              <a:t>会议日程、WiFi 密码、场地指引、温馨提醒。</a:t>
            </a:r>
          </a:p>
          <a:p>
            <a:pPr algn="l">
              <a:lnSpc>
                <a:spcPct val="145000"/>
              </a:lnSpc>
            </a:pPr>
            <a:r>
              <a:rPr sz="1300" b="0">
                <a:solidFill>
                  <a:srgbClr val="6E6E85"/>
                </a:solidFill>
                <a:latin typeface="PingFang SC"/>
              </a:rPr>
              <a:t/>
            </a:r>
          </a:p>
          <a:p>
            <a:pPr algn="l">
              <a:lnSpc>
                <a:spcPct val="145000"/>
              </a:lnSpc>
            </a:pPr>
            <a:r>
              <a:rPr sz="1300" b="0">
                <a:solidFill>
                  <a:srgbClr val="6E6E85"/>
                </a:solidFill>
                <a:latin typeface="PingFang SC"/>
              </a:rPr>
              <a:t>日程与 WiFi 从会议信息自动带入。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976000" y="2088000"/>
            <a:ext cx="2484000" cy="2951999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2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Rectangle 14"/>
          <p:cNvSpPr/>
          <p:nvPr/>
        </p:nvSpPr>
        <p:spPr>
          <a:xfrm>
            <a:off x="5976000" y="2088000"/>
            <a:ext cx="2484000" cy="50400"/>
          </a:xfrm>
          <a:prstGeom prst="rect">
            <a:avLst/>
          </a:prstGeom>
          <a:solidFill>
            <a:srgbClr val="5B5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192000" y="2304000"/>
            <a:ext cx="2088000" cy="68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1">
                <a:solidFill>
                  <a:srgbClr val="1A1A24"/>
                </a:solidFill>
                <a:latin typeface="PingFang SC"/>
              </a:rPr>
              <a:t>挂失招领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92000" y="3060000"/>
            <a:ext cx="2088000" cy="1655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5000"/>
              </a:lnSpc>
            </a:pPr>
            <a:r>
              <a:rPr sz="1300" b="0">
                <a:solidFill>
                  <a:srgbClr val="6E6E85"/>
                </a:solidFill>
                <a:latin typeface="PingFang SC"/>
              </a:rPr>
              <a:t>桌牌长得都一样，常被拿错。挂失后，别人扫到会看到招领信息。</a:t>
            </a:r>
          </a:p>
          <a:p>
            <a:pPr algn="l">
              <a:lnSpc>
                <a:spcPct val="145000"/>
              </a:lnSpc>
            </a:pPr>
            <a:r>
              <a:rPr sz="1300" b="0">
                <a:solidFill>
                  <a:srgbClr val="6E6E85"/>
                </a:solidFill>
                <a:latin typeface="PingFang SC"/>
              </a:rPr>
              <a:t/>
            </a:r>
          </a:p>
          <a:p>
            <a:pPr algn="l">
              <a:lnSpc>
                <a:spcPct val="145000"/>
              </a:lnSpc>
            </a:pPr>
            <a:r>
              <a:rPr sz="1300" b="0">
                <a:solidFill>
                  <a:srgbClr val="6E6E85"/>
                </a:solidFill>
                <a:latin typeface="PingFang SC"/>
              </a:rPr>
              <a:t>网关一直在扫，往往是它先「看见」丢失的牌。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A1A2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76000" y="342000"/>
            <a:ext cx="4320000" cy="22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1">
                <a:solidFill>
                  <a:srgbClr val="5B5BD6"/>
                </a:solidFill>
                <a:latin typeface="PingFang SC"/>
              </a:rPr>
              <a:t>IN NUMBERS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00" y="691200"/>
            <a:ext cx="396000" cy="32400"/>
          </a:xfrm>
          <a:prstGeom prst="rect">
            <a:avLst/>
          </a:prstGeom>
          <a:solidFill>
            <a:srgbClr val="5B5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76000" y="756000"/>
            <a:ext cx="8640000" cy="503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3400" b="1">
                <a:solidFill>
                  <a:srgbClr val="FFFFFF"/>
                </a:solidFill>
                <a:latin typeface="PingFang SC"/>
              </a:rPr>
              <a:t>一些数字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76000" y="2015999"/>
            <a:ext cx="2484000" cy="1224000"/>
          </a:xfrm>
          <a:prstGeom prst="roundRect">
            <a:avLst>
              <a:gd name="adj" fmla="val 6000"/>
            </a:avLst>
          </a:prstGeom>
          <a:solidFill>
            <a:srgbClr val="262634"/>
          </a:solidFill>
          <a:ln w="9525">
            <a:solidFill>
              <a:srgbClr val="3A3A5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827999" y="2196000"/>
            <a:ext cx="1980000" cy="503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3600" b="1">
                <a:solidFill>
                  <a:srgbClr val="FFFFFF"/>
                </a:solidFill>
                <a:latin typeface="PingFang SC"/>
              </a:rPr>
              <a:t>214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7999" y="2771999"/>
            <a:ext cx="1980000" cy="32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0">
                <a:solidFill>
                  <a:srgbClr val="9A9AAE"/>
                </a:solidFill>
                <a:latin typeface="PingFang SC"/>
              </a:rPr>
              <a:t>款正面版式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276000" y="2015999"/>
            <a:ext cx="2484000" cy="1224000"/>
          </a:xfrm>
          <a:prstGeom prst="roundRect">
            <a:avLst>
              <a:gd name="adj" fmla="val 6000"/>
            </a:avLst>
          </a:prstGeom>
          <a:solidFill>
            <a:srgbClr val="262634"/>
          </a:solidFill>
          <a:ln w="9525">
            <a:solidFill>
              <a:srgbClr val="3A3A5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3527999" y="2196000"/>
            <a:ext cx="1980000" cy="503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3600" b="1">
                <a:solidFill>
                  <a:srgbClr val="FFFFFF"/>
                </a:solidFill>
                <a:latin typeface="PingFang SC"/>
              </a:rPr>
              <a:t>157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27999" y="2771999"/>
            <a:ext cx="1980000" cy="32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0">
                <a:solidFill>
                  <a:srgbClr val="9A9AAE"/>
                </a:solidFill>
                <a:latin typeface="PingFang SC"/>
              </a:rPr>
              <a:t>款背面版式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76000" y="2015999"/>
            <a:ext cx="2484000" cy="1224000"/>
          </a:xfrm>
          <a:prstGeom prst="roundRect">
            <a:avLst>
              <a:gd name="adj" fmla="val 6000"/>
            </a:avLst>
          </a:prstGeom>
          <a:solidFill>
            <a:srgbClr val="262634"/>
          </a:solidFill>
          <a:ln w="9525">
            <a:solidFill>
              <a:srgbClr val="3A3A5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Box 11"/>
          <p:cNvSpPr txBox="1"/>
          <p:nvPr/>
        </p:nvSpPr>
        <p:spPr>
          <a:xfrm>
            <a:off x="6228000" y="2196000"/>
            <a:ext cx="1980000" cy="503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3600" b="1">
                <a:solidFill>
                  <a:srgbClr val="FFFFFF"/>
                </a:solidFill>
                <a:latin typeface="PingFang SC"/>
              </a:rPr>
              <a:t>18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28000" y="2771999"/>
            <a:ext cx="1980000" cy="32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0">
                <a:solidFill>
                  <a:srgbClr val="9A9AAE"/>
                </a:solidFill>
                <a:latin typeface="PingFang SC"/>
              </a:rPr>
              <a:t>款会议信息牌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76000" y="3600000"/>
            <a:ext cx="2484000" cy="1224000"/>
          </a:xfrm>
          <a:prstGeom prst="roundRect">
            <a:avLst>
              <a:gd name="adj" fmla="val 6000"/>
            </a:avLst>
          </a:prstGeom>
          <a:solidFill>
            <a:srgbClr val="262634"/>
          </a:solidFill>
          <a:ln w="9525">
            <a:solidFill>
              <a:srgbClr val="3A3A5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Box 14"/>
          <p:cNvSpPr txBox="1"/>
          <p:nvPr/>
        </p:nvSpPr>
        <p:spPr>
          <a:xfrm>
            <a:off x="827999" y="3780000"/>
            <a:ext cx="1980000" cy="503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3600" b="1">
                <a:solidFill>
                  <a:srgbClr val="FFFFFF"/>
                </a:solidFill>
                <a:latin typeface="PingFang SC"/>
              </a:rPr>
              <a:t>6/4/3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7999" y="4356000"/>
            <a:ext cx="1980000" cy="32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0">
                <a:solidFill>
                  <a:srgbClr val="9A9AAE"/>
                </a:solidFill>
                <a:latin typeface="PingFang SC"/>
              </a:rPr>
              <a:t>色墨水屏全支持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276000" y="3600000"/>
            <a:ext cx="2484000" cy="1224000"/>
          </a:xfrm>
          <a:prstGeom prst="roundRect">
            <a:avLst>
              <a:gd name="adj" fmla="val 6000"/>
            </a:avLst>
          </a:prstGeom>
          <a:solidFill>
            <a:srgbClr val="262634"/>
          </a:solidFill>
          <a:ln w="9525">
            <a:solidFill>
              <a:srgbClr val="3A3A5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Box 17"/>
          <p:cNvSpPr txBox="1"/>
          <p:nvPr/>
        </p:nvSpPr>
        <p:spPr>
          <a:xfrm>
            <a:off x="3527999" y="3780000"/>
            <a:ext cx="1980000" cy="503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3600" b="1">
                <a:solidFill>
                  <a:srgbClr val="FFFFFF"/>
                </a:solidFill>
                <a:latin typeface="PingFang SC"/>
              </a:rPr>
              <a:t>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527999" y="4356000"/>
            <a:ext cx="1980000" cy="32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0">
                <a:solidFill>
                  <a:srgbClr val="9A9AAE"/>
                </a:solidFill>
                <a:latin typeface="PingFang SC"/>
              </a:rPr>
              <a:t>台需要的电脑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976000" y="3600000"/>
            <a:ext cx="2484000" cy="1224000"/>
          </a:xfrm>
          <a:prstGeom prst="roundRect">
            <a:avLst>
              <a:gd name="adj" fmla="val 6000"/>
            </a:avLst>
          </a:prstGeom>
          <a:solidFill>
            <a:srgbClr val="262634"/>
          </a:solidFill>
          <a:ln w="9525">
            <a:solidFill>
              <a:srgbClr val="3A3A5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1" name="TextBox 20"/>
          <p:cNvSpPr txBox="1"/>
          <p:nvPr/>
        </p:nvSpPr>
        <p:spPr>
          <a:xfrm>
            <a:off x="6228000" y="3780000"/>
            <a:ext cx="1980000" cy="503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3600" b="1">
                <a:solidFill>
                  <a:srgbClr val="FFFFFF"/>
                </a:solidFill>
                <a:latin typeface="PingFang SC"/>
              </a:rPr>
              <a:t>30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228000" y="4356000"/>
            <a:ext cx="1980000" cy="32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0">
                <a:solidFill>
                  <a:srgbClr val="9A9AAE"/>
                </a:solidFill>
                <a:latin typeface="PingFang SC"/>
              </a:rPr>
              <a:t>分钟会前自动下发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5B5BD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4000" y="2304000"/>
            <a:ext cx="7920000" cy="79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4600" b="1">
                <a:solidFill>
                  <a:srgbClr val="FFFFFF"/>
                </a:solidFill>
                <a:latin typeface="PingFang SC"/>
              </a:rPr>
              <a:t>换个人，一分钟。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4000" y="3311999"/>
            <a:ext cx="7920000" cy="503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2200" b="0">
                <a:solidFill>
                  <a:srgbClr val="E0E0FA"/>
                </a:solidFill>
                <a:latin typeface="PingFang SC"/>
              </a:rPr>
              <a:t>希望它能把你会前那半小时还给你。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4000" y="4176000"/>
            <a:ext cx="7920000" cy="43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>
                <a:solidFill>
                  <a:srgbClr val="C9C9F2"/>
                </a:solidFill>
                <a:latin typeface="PingFang SC"/>
              </a:rPr>
              <a:t>微信扫一扫即可开始 · 无需安装 App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4000" y="4680000"/>
            <a:ext cx="792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300" b="0">
                <a:solidFill>
                  <a:srgbClr val="B2B2EA"/>
                </a:solidFill>
                <a:latin typeface="PingFang SC"/>
              </a:rPr>
              <a:t>智墨桌牌管家 · 智墨 G6 / 智墨 S4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76000" y="342000"/>
            <a:ext cx="4320000" cy="22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1">
                <a:solidFill>
                  <a:srgbClr val="5B5BD6"/>
                </a:solidFill>
                <a:latin typeface="PingFang SC"/>
              </a:rPr>
              <a:t>WHY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00" y="691200"/>
            <a:ext cx="396000" cy="32400"/>
          </a:xfrm>
          <a:prstGeom prst="rect">
            <a:avLst/>
          </a:prstGeom>
          <a:solidFill>
            <a:srgbClr val="5B5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76000" y="756000"/>
            <a:ext cx="7200000" cy="503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3400" b="1">
                <a:solidFill>
                  <a:srgbClr val="1A1A24"/>
                </a:solidFill>
                <a:latin typeface="PingFang SC"/>
              </a:rPr>
              <a:t>名单，永远在开会前一刻才定下来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6000" y="1404000"/>
            <a:ext cx="792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>
                <a:solidFill>
                  <a:srgbClr val="6E6E85"/>
                </a:solidFill>
                <a:latin typeface="PingFang SC"/>
              </a:rPr>
              <a:t>桌牌本身不难做，难的是「临时换人」。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76000" y="2160000"/>
            <a:ext cx="1764000" cy="864000"/>
          </a:xfrm>
          <a:prstGeom prst="roundRect">
            <a:avLst>
              <a:gd name="adj" fmla="val 6000"/>
            </a:avLst>
          </a:prstGeom>
          <a:solidFill>
            <a:srgbClr val="F1F0EC"/>
          </a:solidFill>
          <a:ln w="9525">
            <a:solidFill>
              <a:srgbClr val="E3E2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756000" y="2466000"/>
            <a:ext cx="144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700" b="1">
                <a:solidFill>
                  <a:srgbClr val="9A9AAE"/>
                </a:solidFill>
                <a:latin typeface="PingFang SC"/>
              </a:rPr>
              <a:t>排版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76000" y="2466000"/>
            <a:ext cx="36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2000" b="0">
                <a:solidFill>
                  <a:srgbClr val="C5C5D2"/>
                </a:solidFill>
                <a:latin typeface="PingFang SC"/>
              </a:rPr>
              <a:t>›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591999" y="2160000"/>
            <a:ext cx="1764000" cy="864000"/>
          </a:xfrm>
          <a:prstGeom prst="roundRect">
            <a:avLst>
              <a:gd name="adj" fmla="val 6000"/>
            </a:avLst>
          </a:prstGeom>
          <a:solidFill>
            <a:srgbClr val="F1F0EC"/>
          </a:solidFill>
          <a:ln w="9525">
            <a:solidFill>
              <a:srgbClr val="E3E2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TextBox 9"/>
          <p:cNvSpPr txBox="1"/>
          <p:nvPr/>
        </p:nvSpPr>
        <p:spPr>
          <a:xfrm>
            <a:off x="2771999" y="2466000"/>
            <a:ext cx="144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700" b="1">
                <a:solidFill>
                  <a:srgbClr val="9A9AAE"/>
                </a:solidFill>
                <a:latin typeface="PingFang SC"/>
              </a:rPr>
              <a:t>打印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92000" y="2466000"/>
            <a:ext cx="36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2000" b="0">
                <a:solidFill>
                  <a:srgbClr val="C5C5D2"/>
                </a:solidFill>
                <a:latin typeface="PingFang SC"/>
              </a:rPr>
              <a:t>›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608000" y="2160000"/>
            <a:ext cx="1764000" cy="864000"/>
          </a:xfrm>
          <a:prstGeom prst="roundRect">
            <a:avLst>
              <a:gd name="adj" fmla="val 6000"/>
            </a:avLst>
          </a:prstGeom>
          <a:solidFill>
            <a:srgbClr val="F1F0EC"/>
          </a:solidFill>
          <a:ln w="9525">
            <a:solidFill>
              <a:srgbClr val="E3E2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4788000" y="2466000"/>
            <a:ext cx="144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700" b="1">
                <a:solidFill>
                  <a:srgbClr val="9A9AAE"/>
                </a:solidFill>
                <a:latin typeface="PingFang SC"/>
              </a:rPr>
              <a:t>裁纸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7999" y="2466000"/>
            <a:ext cx="36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2000" b="0">
                <a:solidFill>
                  <a:srgbClr val="C5C5D2"/>
                </a:solidFill>
                <a:latin typeface="PingFang SC"/>
              </a:rPr>
              <a:t>›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623999" y="2160000"/>
            <a:ext cx="1764000" cy="864000"/>
          </a:xfrm>
          <a:prstGeom prst="roundRect">
            <a:avLst>
              <a:gd name="adj" fmla="val 6000"/>
            </a:avLst>
          </a:prstGeom>
          <a:solidFill>
            <a:srgbClr val="F1F0EC"/>
          </a:solidFill>
          <a:ln w="9525">
            <a:solidFill>
              <a:srgbClr val="E3E2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6803999" y="2466000"/>
            <a:ext cx="144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700" b="1">
                <a:solidFill>
                  <a:srgbClr val="9A9AAE"/>
                </a:solidFill>
                <a:latin typeface="PingFang SC"/>
              </a:rPr>
              <a:t>一张张插卡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76000" y="3456000"/>
            <a:ext cx="864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>
                <a:solidFill>
                  <a:srgbClr val="6E6E85"/>
                </a:solidFill>
                <a:latin typeface="PingFang SC"/>
              </a:rPr>
              <a:t>现在：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76000" y="3816000"/>
            <a:ext cx="7956000" cy="936000"/>
          </a:xfrm>
          <a:prstGeom prst="roundRect">
            <a:avLst>
              <a:gd name="adj" fmla="val 6000"/>
            </a:avLst>
          </a:prstGeom>
          <a:solidFill>
            <a:srgbClr val="5B5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TextBox 18"/>
          <p:cNvSpPr txBox="1"/>
          <p:nvPr/>
        </p:nvSpPr>
        <p:spPr>
          <a:xfrm>
            <a:off x="864000" y="4104000"/>
            <a:ext cx="7560000" cy="43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2000" b="1">
                <a:solidFill>
                  <a:srgbClr val="FFFFFF"/>
                </a:solidFill>
                <a:latin typeface="PingFang SC"/>
              </a:rPr>
              <a:t>掏出手机 → 选模板 → 点「下发」   ·   几十秒后桌牌自己刷新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76000" y="342000"/>
            <a:ext cx="4320000" cy="22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1">
                <a:solidFill>
                  <a:srgbClr val="5B5BD6"/>
                </a:solidFill>
                <a:latin typeface="PingFang SC"/>
              </a:rPr>
              <a:t>WHAT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00" y="691200"/>
            <a:ext cx="396000" cy="32400"/>
          </a:xfrm>
          <a:prstGeom prst="rect">
            <a:avLst/>
          </a:prstGeom>
          <a:solidFill>
            <a:srgbClr val="5B5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76000" y="756000"/>
            <a:ext cx="8640000" cy="503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3400" b="1">
                <a:solidFill>
                  <a:srgbClr val="1A1A24"/>
                </a:solidFill>
                <a:latin typeface="PingFang SC"/>
              </a:rPr>
              <a:t>把三件麻烦事，变成三下点击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6000" y="1404000"/>
            <a:ext cx="792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>
                <a:solidFill>
                  <a:srgbClr val="6E6E85"/>
                </a:solidFill>
                <a:latin typeface="PingFang SC"/>
              </a:rPr>
              <a:t>桌牌本身不难做，难的是「临时换人」。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76000" y="2088000"/>
            <a:ext cx="2484000" cy="2951999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2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576000" y="2088000"/>
            <a:ext cx="2484000" cy="50400"/>
          </a:xfrm>
          <a:prstGeom prst="rect">
            <a:avLst/>
          </a:prstGeom>
          <a:solidFill>
            <a:srgbClr val="5B5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92000" y="2304000"/>
            <a:ext cx="2088000" cy="68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1">
                <a:solidFill>
                  <a:srgbClr val="1A1A24"/>
                </a:solidFill>
                <a:latin typeface="PingFang SC"/>
              </a:rPr>
              <a:t>手机直接发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2000" y="3060000"/>
            <a:ext cx="2088000" cy="1655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5000"/>
              </a:lnSpc>
            </a:pPr>
            <a:r>
              <a:rPr sz="1300" b="0">
                <a:solidFill>
                  <a:srgbClr val="6E6E85"/>
                </a:solidFill>
                <a:latin typeface="PingFang SC"/>
              </a:rPr>
              <a:t>微信小程序用蓝牙直连桌牌，写完即显示。</a:t>
            </a:r>
          </a:p>
          <a:p>
            <a:pPr algn="l">
              <a:lnSpc>
                <a:spcPct val="145000"/>
              </a:lnSpc>
            </a:pPr>
            <a:r>
              <a:rPr sz="1300" b="0">
                <a:solidFill>
                  <a:srgbClr val="6E6E85"/>
                </a:solidFill>
                <a:latin typeface="PingFang SC"/>
              </a:rPr>
              <a:t/>
            </a:r>
          </a:p>
          <a:p>
            <a:pPr algn="l">
              <a:lnSpc>
                <a:spcPct val="145000"/>
              </a:lnSpc>
            </a:pPr>
            <a:r>
              <a:rPr sz="1300" b="0">
                <a:solidFill>
                  <a:srgbClr val="6E6E85"/>
                </a:solidFill>
                <a:latin typeface="PingFang SC"/>
              </a:rPr>
              <a:t>临时改一个名字，站着就办了。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76000" y="2088000"/>
            <a:ext cx="2484000" cy="2951999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2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ectangle 10"/>
          <p:cNvSpPr/>
          <p:nvPr/>
        </p:nvSpPr>
        <p:spPr>
          <a:xfrm>
            <a:off x="3276000" y="2088000"/>
            <a:ext cx="2484000" cy="50400"/>
          </a:xfrm>
          <a:prstGeom prst="rect">
            <a:avLst/>
          </a:prstGeom>
          <a:solidFill>
            <a:srgbClr val="5B5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491999" y="2304000"/>
            <a:ext cx="2088000" cy="68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1">
                <a:solidFill>
                  <a:srgbClr val="1A1A24"/>
                </a:solidFill>
                <a:latin typeface="PingFang SC"/>
              </a:rPr>
              <a:t>一场会议，一次发完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91999" y="3060000"/>
            <a:ext cx="2088000" cy="1655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5000"/>
              </a:lnSpc>
            </a:pPr>
            <a:r>
              <a:rPr sz="1300" b="0">
                <a:solidFill>
                  <a:srgbClr val="6E6E85"/>
                </a:solidFill>
                <a:latin typeface="PingFang SC"/>
              </a:rPr>
              <a:t>名单从 Excel、图片、通讯录导入，也能交给 AI 识别。</a:t>
            </a:r>
          </a:p>
          <a:p>
            <a:pPr algn="l">
              <a:lnSpc>
                <a:spcPct val="145000"/>
              </a:lnSpc>
            </a:pPr>
            <a:r>
              <a:rPr sz="1300" b="0">
                <a:solidFill>
                  <a:srgbClr val="6E6E85"/>
                </a:solidFill>
                <a:latin typeface="PingFang SC"/>
              </a:rPr>
              <a:t/>
            </a:r>
          </a:p>
          <a:p>
            <a:pPr algn="l">
              <a:lnSpc>
                <a:spcPct val="145000"/>
              </a:lnSpc>
            </a:pPr>
            <a:r>
              <a:rPr sz="1300" b="0">
                <a:solidFill>
                  <a:srgbClr val="6E6E85"/>
                </a:solidFill>
                <a:latin typeface="PingFang SC"/>
              </a:rPr>
              <a:t>选好模板，整批挨个写完。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976000" y="2088000"/>
            <a:ext cx="2484000" cy="2951999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2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Rectangle 14"/>
          <p:cNvSpPr/>
          <p:nvPr/>
        </p:nvSpPr>
        <p:spPr>
          <a:xfrm>
            <a:off x="5976000" y="2088000"/>
            <a:ext cx="2484000" cy="50400"/>
          </a:xfrm>
          <a:prstGeom prst="rect">
            <a:avLst/>
          </a:prstGeom>
          <a:solidFill>
            <a:srgbClr val="5B5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192000" y="2304000"/>
            <a:ext cx="2088000" cy="68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1">
                <a:solidFill>
                  <a:srgbClr val="1A1A24"/>
                </a:solidFill>
                <a:latin typeface="PingFang SC"/>
              </a:rPr>
              <a:t>会前自动换好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92000" y="3060000"/>
            <a:ext cx="2088000" cy="1655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5000"/>
              </a:lnSpc>
            </a:pPr>
            <a:r>
              <a:rPr sz="1300" b="0">
                <a:solidFill>
                  <a:srgbClr val="6E6E85"/>
                </a:solidFill>
                <a:latin typeface="PingFang SC"/>
              </a:rPr>
              <a:t>会议室装一台网关，会议开始前 30 分钟自动下发。</a:t>
            </a:r>
          </a:p>
          <a:p>
            <a:pPr algn="l">
              <a:lnSpc>
                <a:spcPct val="145000"/>
              </a:lnSpc>
            </a:pPr>
            <a:r>
              <a:rPr sz="1300" b="0">
                <a:solidFill>
                  <a:srgbClr val="6E6E85"/>
                </a:solidFill>
                <a:latin typeface="PingFang SC"/>
              </a:rPr>
              <a:t/>
            </a:r>
          </a:p>
          <a:p>
            <a:pPr algn="l">
              <a:lnSpc>
                <a:spcPct val="145000"/>
              </a:lnSpc>
            </a:pPr>
            <a:r>
              <a:rPr sz="1300" b="0">
                <a:solidFill>
                  <a:srgbClr val="6E6E85"/>
                </a:solidFill>
                <a:latin typeface="PingFang SC"/>
              </a:rPr>
              <a:t>你什么都不用做，进门就是对的。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76000" y="342000"/>
            <a:ext cx="4320000" cy="22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1">
                <a:solidFill>
                  <a:srgbClr val="5B5BD6"/>
                </a:solidFill>
                <a:latin typeface="PingFang SC"/>
              </a:rPr>
              <a:t>WHO &amp; WHERE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00" y="691200"/>
            <a:ext cx="396000" cy="32400"/>
          </a:xfrm>
          <a:prstGeom prst="rect">
            <a:avLst/>
          </a:prstGeom>
          <a:solidFill>
            <a:srgbClr val="5B5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76000" y="756000"/>
            <a:ext cx="8640000" cy="503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3400" b="1">
                <a:solidFill>
                  <a:srgbClr val="1A1A24"/>
                </a:solidFill>
                <a:latin typeface="PingFang SC"/>
              </a:rPr>
              <a:t>给要撑场面的会议室和教室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6000" y="1404000"/>
            <a:ext cx="792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>
                <a:solidFill>
                  <a:srgbClr val="6E6E85"/>
                </a:solidFill>
                <a:latin typeface="PingFang SC"/>
              </a:rPr>
              <a:t>坐在那里的人，值得一块体面的牌子。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76000" y="2088000"/>
            <a:ext cx="2484000" cy="2951999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2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Rectangle 6"/>
          <p:cNvSpPr/>
          <p:nvPr/>
        </p:nvSpPr>
        <p:spPr>
          <a:xfrm>
            <a:off x="576000" y="2088000"/>
            <a:ext cx="2484000" cy="50400"/>
          </a:xfrm>
          <a:prstGeom prst="rect">
            <a:avLst/>
          </a:prstGeom>
          <a:solidFill>
            <a:srgbClr val="5B5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92000" y="2304000"/>
            <a:ext cx="2088000" cy="68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1">
                <a:solidFill>
                  <a:srgbClr val="1A1A24"/>
                </a:solidFill>
                <a:latin typeface="PingFang SC"/>
              </a:rPr>
              <a:t>企业 · 会议室 / 董事会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2000" y="3060000"/>
            <a:ext cx="2088000" cy="1655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5000"/>
              </a:lnSpc>
            </a:pPr>
            <a:r>
              <a:rPr sz="1300" b="0">
                <a:solidFill>
                  <a:srgbClr val="6E6E85"/>
                </a:solidFill>
                <a:latin typeface="PingFang SC"/>
              </a:rPr>
              <a:t>客户来访、投标答辩，临时加人减人是常态。</a:t>
            </a:r>
          </a:p>
          <a:p>
            <a:pPr algn="l">
              <a:lnSpc>
                <a:spcPct val="145000"/>
              </a:lnSpc>
            </a:pPr>
            <a:r>
              <a:rPr sz="1300" b="0">
                <a:solidFill>
                  <a:srgbClr val="6E6E85"/>
                </a:solidFill>
                <a:latin typeface="PingFang SC"/>
              </a:rPr>
              <a:t/>
            </a:r>
          </a:p>
          <a:p>
            <a:pPr algn="l">
              <a:lnSpc>
                <a:spcPct val="145000"/>
              </a:lnSpc>
            </a:pPr>
            <a:r>
              <a:rPr sz="1300" b="0">
                <a:solidFill>
                  <a:srgbClr val="6E6E85"/>
                </a:solidFill>
                <a:latin typeface="PingFang SC"/>
              </a:rPr>
              <a:t>模板由组织统一管，各部门发出来的牌是同一套 VI。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76000" y="2088000"/>
            <a:ext cx="2484000" cy="2951999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2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Rectangle 10"/>
          <p:cNvSpPr/>
          <p:nvPr/>
        </p:nvSpPr>
        <p:spPr>
          <a:xfrm>
            <a:off x="3276000" y="2088000"/>
            <a:ext cx="2484000" cy="50400"/>
          </a:xfrm>
          <a:prstGeom prst="rect">
            <a:avLst/>
          </a:prstGeom>
          <a:solidFill>
            <a:srgbClr val="5B5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491999" y="2304000"/>
            <a:ext cx="2088000" cy="68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1">
                <a:solidFill>
                  <a:srgbClr val="1A1A24"/>
                </a:solidFill>
                <a:latin typeface="PingFang SC"/>
              </a:rPr>
              <a:t>学校 · 培训教室 / 报告厅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91999" y="3060000"/>
            <a:ext cx="2088000" cy="1655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5000"/>
              </a:lnSpc>
            </a:pPr>
            <a:r>
              <a:rPr sz="1300" b="0">
                <a:solidFill>
                  <a:srgbClr val="6E6E85"/>
                </a:solidFill>
                <a:latin typeface="PingFang SC"/>
              </a:rPr>
              <a:t>一间教室这周校长班、下周骨干班，整批换。</a:t>
            </a:r>
          </a:p>
          <a:p>
            <a:pPr algn="l">
              <a:lnSpc>
                <a:spcPct val="145000"/>
              </a:lnSpc>
            </a:pPr>
            <a:r>
              <a:rPr sz="1300" b="0">
                <a:solidFill>
                  <a:srgbClr val="6E6E85"/>
                </a:solidFill>
                <a:latin typeface="PingFang SC"/>
              </a:rPr>
              <a:t/>
            </a:r>
          </a:p>
          <a:p>
            <a:pPr algn="l">
              <a:lnSpc>
                <a:spcPct val="145000"/>
              </a:lnSpc>
            </a:pPr>
            <a:r>
              <a:rPr sz="1300" b="0">
                <a:solidFill>
                  <a:srgbClr val="6E6E85"/>
                </a:solidFill>
                <a:latin typeface="PingFang SC"/>
              </a:rPr>
              <a:t>专家姓名职称要准确显眼，留出学校 Logo 位。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976000" y="2088000"/>
            <a:ext cx="2484000" cy="2951999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2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Rectangle 14"/>
          <p:cNvSpPr/>
          <p:nvPr/>
        </p:nvSpPr>
        <p:spPr>
          <a:xfrm>
            <a:off x="5976000" y="2088000"/>
            <a:ext cx="2484000" cy="50400"/>
          </a:xfrm>
          <a:prstGeom prst="rect">
            <a:avLst/>
          </a:prstGeom>
          <a:solidFill>
            <a:srgbClr val="5B5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192000" y="2304000"/>
            <a:ext cx="2088000" cy="68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800" b="1">
                <a:solidFill>
                  <a:srgbClr val="1A1A24"/>
                </a:solidFill>
                <a:latin typeface="PingFang SC"/>
              </a:rPr>
              <a:t>共同的要求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192000" y="3060000"/>
            <a:ext cx="2088000" cy="1655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5000"/>
              </a:lnSpc>
            </a:pPr>
            <a:r>
              <a:rPr sz="1300" b="0">
                <a:solidFill>
                  <a:srgbClr val="6E6E85"/>
                </a:solidFill>
                <a:latin typeface="PingFang SC"/>
              </a:rPr>
              <a:t>撑得住正式场合，又不能每次都劳师动众。</a:t>
            </a:r>
          </a:p>
          <a:p>
            <a:pPr algn="l">
              <a:lnSpc>
                <a:spcPct val="145000"/>
              </a:lnSpc>
            </a:pPr>
            <a:r>
              <a:rPr sz="1300" b="0">
                <a:solidFill>
                  <a:srgbClr val="6E6E85"/>
                </a:solidFill>
                <a:latin typeface="PingFang SC"/>
              </a:rPr>
              <a:t/>
            </a:r>
          </a:p>
          <a:p>
            <a:pPr algn="l">
              <a:lnSpc>
                <a:spcPct val="145000"/>
              </a:lnSpc>
            </a:pPr>
            <a:r>
              <a:rPr sz="1300" b="0">
                <a:solidFill>
                  <a:srgbClr val="6E6E85"/>
                </a:solidFill>
                <a:latin typeface="PingFang SC"/>
              </a:rPr>
              <a:t>这正是电子墨水屏的主场。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76000" y="342000"/>
            <a:ext cx="4320000" cy="22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1">
                <a:solidFill>
                  <a:srgbClr val="5B5BD6"/>
                </a:solidFill>
                <a:latin typeface="PingFang SC"/>
              </a:rPr>
              <a:t>COMPARE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00" y="691200"/>
            <a:ext cx="396000" cy="32400"/>
          </a:xfrm>
          <a:prstGeom prst="rect">
            <a:avLst/>
          </a:prstGeom>
          <a:solidFill>
            <a:srgbClr val="5B5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76000" y="756000"/>
            <a:ext cx="8640000" cy="503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3400" b="1">
                <a:solidFill>
                  <a:srgbClr val="1A1A24"/>
                </a:solidFill>
                <a:latin typeface="PingFang SC"/>
              </a:rPr>
              <a:t>和纸质、和液晶，各自差在哪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6000" y="1404000"/>
            <a:ext cx="864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0">
                <a:solidFill>
                  <a:srgbClr val="6E6E85"/>
                </a:solidFill>
                <a:latin typeface="PingFang SC"/>
              </a:rPr>
              <a:t>墨水屏不是万能的。优势和劣势一起列，你才判断得了它适不适合你的场地。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76000" y="2015999"/>
            <a:ext cx="3924000" cy="288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2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827999" y="2196000"/>
            <a:ext cx="3420000" cy="32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700" b="1">
                <a:solidFill>
                  <a:srgbClr val="1A1A24"/>
                </a:solidFill>
                <a:latin typeface="PingFang SC"/>
              </a:rPr>
              <a:t>对比纸质桌牌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7999" y="2664000"/>
            <a:ext cx="288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1">
                <a:solidFill>
                  <a:srgbClr val="5B5BD6"/>
                </a:solidFill>
                <a:latin typeface="PingFang SC"/>
              </a:rPr>
              <a:t>+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6000" y="2664000"/>
            <a:ext cx="3204000" cy="32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6E6E85"/>
                </a:solidFill>
                <a:latin typeface="PingFang SC"/>
              </a:rPr>
              <a:t>换人从十几分钟 → 几十秒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7999" y="3042000"/>
            <a:ext cx="288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1">
                <a:solidFill>
                  <a:srgbClr val="5B5BD6"/>
                </a:solidFill>
                <a:latin typeface="PingFang SC"/>
              </a:rPr>
              <a:t>+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6000" y="3042000"/>
            <a:ext cx="3204000" cy="32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6E6E85"/>
                </a:solidFill>
                <a:latin typeface="PingFang SC"/>
              </a:rPr>
              <a:t>正反两面可显示不同内容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7999" y="3420000"/>
            <a:ext cx="288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1">
                <a:solidFill>
                  <a:srgbClr val="5B5BD6"/>
                </a:solidFill>
                <a:latin typeface="PingFang SC"/>
              </a:rPr>
              <a:t>+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16000" y="3420000"/>
            <a:ext cx="3204000" cy="32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6E6E85"/>
                </a:solidFill>
                <a:latin typeface="PingFang SC"/>
              </a:rPr>
              <a:t>日程 / WiFi 二维码随时换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7999" y="3798000"/>
            <a:ext cx="288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1">
                <a:solidFill>
                  <a:srgbClr val="5B5BD6"/>
                </a:solidFill>
                <a:latin typeface="PingFang SC"/>
              </a:rPr>
              <a:t>+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6000" y="3798000"/>
            <a:ext cx="3204000" cy="32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6E6E85"/>
                </a:solidFill>
                <a:latin typeface="PingFang SC"/>
              </a:rPr>
              <a:t>质感接近高档印刷品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7999" y="4176000"/>
            <a:ext cx="288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1">
                <a:solidFill>
                  <a:srgbClr val="C4352B"/>
                </a:solidFill>
                <a:latin typeface="PingFang SC"/>
              </a:rPr>
              <a:t>−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16000" y="4176000"/>
            <a:ext cx="3204000" cy="32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8A4A44"/>
                </a:solidFill>
                <a:latin typeface="PingFang SC"/>
              </a:rPr>
              <a:t>单张数百元（纸几毛）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7999" y="4554000"/>
            <a:ext cx="288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1">
                <a:solidFill>
                  <a:srgbClr val="C4352B"/>
                </a:solidFill>
                <a:latin typeface="PingFang SC"/>
              </a:rPr>
              <a:t>−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16000" y="4554000"/>
            <a:ext cx="3204000" cy="32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8A4A44"/>
                </a:solidFill>
                <a:latin typeface="PingFang SC"/>
              </a:rPr>
              <a:t>124~127 DPI，只有 6/4/3 色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752000" y="2015999"/>
            <a:ext cx="3924000" cy="288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2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1" name="TextBox 20"/>
          <p:cNvSpPr txBox="1"/>
          <p:nvPr/>
        </p:nvSpPr>
        <p:spPr>
          <a:xfrm>
            <a:off x="5003999" y="2196000"/>
            <a:ext cx="3420000" cy="32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700" b="1">
                <a:solidFill>
                  <a:srgbClr val="1A1A24"/>
                </a:solidFill>
                <a:latin typeface="PingFang SC"/>
              </a:rPr>
              <a:t>对比液晶屏桌牌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03999" y="2664000"/>
            <a:ext cx="288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1">
                <a:solidFill>
                  <a:srgbClr val="5B5BD6"/>
                </a:solidFill>
                <a:latin typeface="PingFang SC"/>
              </a:rPr>
              <a:t>+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292000" y="2664000"/>
            <a:ext cx="3204000" cy="32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6E6E85"/>
                </a:solidFill>
                <a:latin typeface="PingFang SC"/>
              </a:rPr>
              <a:t>断电字还在，满电 8~12 个月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03999" y="3042000"/>
            <a:ext cx="288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1">
                <a:solidFill>
                  <a:srgbClr val="5B5BD6"/>
                </a:solidFill>
                <a:latin typeface="PingFang SC"/>
              </a:rPr>
              <a:t>+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292000" y="3042000"/>
            <a:ext cx="3204000" cy="32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6E6E85"/>
                </a:solidFill>
                <a:latin typeface="PingFang SC"/>
              </a:rPr>
              <a:t>不用给每个座位拉电源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003999" y="3420000"/>
            <a:ext cx="288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1">
                <a:solidFill>
                  <a:srgbClr val="5B5BD6"/>
                </a:solidFill>
                <a:latin typeface="PingFang SC"/>
              </a:rPr>
              <a:t>+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292000" y="3420000"/>
            <a:ext cx="3204000" cy="32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6E6E85"/>
                </a:solidFill>
                <a:latin typeface="PingFang SC"/>
              </a:rPr>
              <a:t>哑光不刺眼，越亮越清楚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03999" y="3798000"/>
            <a:ext cx="288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1">
                <a:solidFill>
                  <a:srgbClr val="5B5BD6"/>
                </a:solidFill>
                <a:latin typeface="PingFang SC"/>
              </a:rPr>
              <a:t>+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292000" y="3798000"/>
            <a:ext cx="3204000" cy="32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6E6E85"/>
                </a:solidFill>
                <a:latin typeface="PingFang SC"/>
              </a:rPr>
              <a:t>正式场合不像个电子设备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003999" y="4176000"/>
            <a:ext cx="288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1">
                <a:solidFill>
                  <a:srgbClr val="C4352B"/>
                </a:solidFill>
                <a:latin typeface="PingFang SC"/>
              </a:rPr>
              <a:t>−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292000" y="4176000"/>
            <a:ext cx="3204000" cy="32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8A4A44"/>
                </a:solidFill>
                <a:latin typeface="PingFang SC"/>
              </a:rPr>
              <a:t>刷新几十秒，动不了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003999" y="4554000"/>
            <a:ext cx="288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1">
                <a:solidFill>
                  <a:srgbClr val="C4352B"/>
                </a:solidFill>
                <a:latin typeface="PingFang SC"/>
              </a:rPr>
              <a:t>−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292000" y="4554000"/>
            <a:ext cx="3204000" cy="32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8A4A44"/>
                </a:solidFill>
                <a:latin typeface="PingFang SC"/>
              </a:rPr>
              <a:t>无背光，全黑场地看不见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76000" y="5040000"/>
            <a:ext cx="8640000" cy="32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00" b="0">
                <a:solidFill>
                  <a:srgbClr val="9A9AAE"/>
                </a:solidFill>
                <a:latin typeface="PingFang SC"/>
              </a:rPr>
              <a:t>要播视频 / 要照片级彩色 / 场地常年全黑 —— 这三种情况我们建议别选墨水屏。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76000" y="342000"/>
            <a:ext cx="4320000" cy="22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1">
                <a:solidFill>
                  <a:srgbClr val="5B5BD6"/>
                </a:solidFill>
                <a:latin typeface="PingFang SC"/>
              </a:rPr>
              <a:t>VS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00" y="691200"/>
            <a:ext cx="396000" cy="32400"/>
          </a:xfrm>
          <a:prstGeom prst="rect">
            <a:avLst/>
          </a:prstGeom>
          <a:solidFill>
            <a:srgbClr val="5B5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76000" y="756000"/>
            <a:ext cx="8640000" cy="503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3400" b="1">
                <a:solidFill>
                  <a:srgbClr val="1A1A24"/>
                </a:solidFill>
                <a:latin typeface="PingFang SC"/>
              </a:rPr>
              <a:t>和桌牌厂家自带的 App 比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6000" y="1404000"/>
            <a:ext cx="864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0">
                <a:solidFill>
                  <a:srgbClr val="6E6E85"/>
                </a:solidFill>
                <a:latin typeface="PingFang SC"/>
              </a:rPr>
              <a:t>买硬件通常会附一个厂家 App。它能把字写上去 —— 差别在「一场会议」而不是「一张牌」。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76000" y="2015999"/>
            <a:ext cx="3924000" cy="288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2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827999" y="2196000"/>
            <a:ext cx="3420000" cy="32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700" b="1">
                <a:solidFill>
                  <a:srgbClr val="1A1A24"/>
                </a:solidFill>
                <a:latin typeface="PingFang SC"/>
              </a:rPr>
              <a:t>厂家原厂 App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7999" y="2664000"/>
            <a:ext cx="288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1">
                <a:solidFill>
                  <a:srgbClr val="C4352B"/>
                </a:solidFill>
                <a:latin typeface="PingFang SC"/>
              </a:rPr>
              <a:t>−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6000" y="2664000"/>
            <a:ext cx="3204000" cy="32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8A4A44"/>
                </a:solidFill>
                <a:latin typeface="PingFang SC"/>
              </a:rPr>
              <a:t>一次连一台，十几张牌要连十几次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7999" y="3042000"/>
            <a:ext cx="288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1">
                <a:solidFill>
                  <a:srgbClr val="C4352B"/>
                </a:solidFill>
                <a:latin typeface="PingFang SC"/>
              </a:rPr>
              <a:t>−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6000" y="3042000"/>
            <a:ext cx="3204000" cy="32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8A4A44"/>
                </a:solidFill>
                <a:latin typeface="PingFang SC"/>
              </a:rPr>
              <a:t>只认自家型号，混着买就得装两个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7999" y="3420000"/>
            <a:ext cx="288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1">
                <a:solidFill>
                  <a:srgbClr val="C4352B"/>
                </a:solidFill>
                <a:latin typeface="PingFang SC"/>
              </a:rPr>
              <a:t>−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16000" y="3420000"/>
            <a:ext cx="3204000" cy="32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8A4A44"/>
                </a:solidFill>
                <a:latin typeface="PingFang SC"/>
              </a:rPr>
              <a:t>模板几款固定式样，改不了版式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7999" y="3798000"/>
            <a:ext cx="288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1">
                <a:solidFill>
                  <a:srgbClr val="C4352B"/>
                </a:solidFill>
                <a:latin typeface="PingFang SC"/>
              </a:rPr>
              <a:t>−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6000" y="3798000"/>
            <a:ext cx="3204000" cy="32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8A4A44"/>
                </a:solidFill>
                <a:latin typeface="PingFang SC"/>
              </a:rPr>
              <a:t>没有组织概念，换个人就得重教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7999" y="4176000"/>
            <a:ext cx="288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1">
                <a:solidFill>
                  <a:srgbClr val="C4352B"/>
                </a:solidFill>
                <a:latin typeface="PingFang SC"/>
              </a:rPr>
              <a:t>−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16000" y="4176000"/>
            <a:ext cx="3204000" cy="32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8A4A44"/>
                </a:solidFill>
                <a:latin typeface="PingFang SC"/>
              </a:rPr>
              <a:t>人在现场才能刷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27999" y="4554000"/>
            <a:ext cx="288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1">
                <a:solidFill>
                  <a:srgbClr val="C4352B"/>
                </a:solidFill>
                <a:latin typeface="PingFang SC"/>
              </a:rPr>
              <a:t>−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16000" y="4554000"/>
            <a:ext cx="3204000" cy="32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8A4A44"/>
                </a:solidFill>
                <a:latin typeface="PingFang SC"/>
              </a:rPr>
              <a:t>发错了无从追查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752000" y="2015999"/>
            <a:ext cx="3924000" cy="2880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2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1" name="TextBox 20"/>
          <p:cNvSpPr txBox="1"/>
          <p:nvPr/>
        </p:nvSpPr>
        <p:spPr>
          <a:xfrm>
            <a:off x="5003999" y="2196000"/>
            <a:ext cx="3420000" cy="32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700" b="1">
                <a:solidFill>
                  <a:srgbClr val="1A1A24"/>
                </a:solidFill>
                <a:latin typeface="PingFang SC"/>
              </a:rPr>
              <a:t>智墨桌牌管家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03999" y="2664000"/>
            <a:ext cx="288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1">
                <a:solidFill>
                  <a:srgbClr val="5B5BD6"/>
                </a:solidFill>
                <a:latin typeface="PingFang SC"/>
              </a:rPr>
              <a:t>+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292000" y="2664000"/>
            <a:ext cx="3204000" cy="32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6E6E85"/>
                </a:solidFill>
                <a:latin typeface="PingFang SC"/>
              </a:rPr>
              <a:t>整批下发，网关并发 5 台同时写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03999" y="3042000"/>
            <a:ext cx="288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1">
                <a:solidFill>
                  <a:srgbClr val="5B5BD6"/>
                </a:solidFill>
                <a:latin typeface="PingFang SC"/>
              </a:rPr>
              <a:t>+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292000" y="3042000"/>
            <a:ext cx="3204000" cy="32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6E6E85"/>
                </a:solidFill>
                <a:latin typeface="PingFang SC"/>
              </a:rPr>
              <a:t>两套厂商协议 + 6 种调色板，混装同管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003999" y="3420000"/>
            <a:ext cx="288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1">
                <a:solidFill>
                  <a:srgbClr val="5B5BD6"/>
                </a:solidFill>
                <a:latin typeface="PingFang SC"/>
              </a:rPr>
              <a:t>+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292000" y="3420000"/>
            <a:ext cx="3204000" cy="32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6E6E85"/>
                </a:solidFill>
                <a:latin typeface="PingFang SC"/>
              </a:rPr>
              <a:t>214 款正面 / 157 款背面，可自由编辑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03999" y="3798000"/>
            <a:ext cx="288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1">
                <a:solidFill>
                  <a:srgbClr val="5B5BD6"/>
                </a:solidFill>
                <a:latin typeface="PingFang SC"/>
              </a:rPr>
              <a:t>+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292000" y="3798000"/>
            <a:ext cx="3204000" cy="32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6E6E85"/>
                </a:solidFill>
                <a:latin typeface="PingFang SC"/>
              </a:rPr>
              <a:t>组织通讯录、权限分级、审批留痕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003999" y="4176000"/>
            <a:ext cx="288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1">
                <a:solidFill>
                  <a:srgbClr val="5B5BD6"/>
                </a:solidFill>
                <a:latin typeface="PingFang SC"/>
              </a:rPr>
              <a:t>+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292000" y="4176000"/>
            <a:ext cx="3204000" cy="32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6E6E85"/>
                </a:solidFill>
                <a:latin typeface="PingFang SC"/>
              </a:rPr>
              <a:t>会前 30 分钟自动换好，人可以不在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003999" y="4554000"/>
            <a:ext cx="288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1">
                <a:solidFill>
                  <a:srgbClr val="5B5BD6"/>
                </a:solidFill>
                <a:latin typeface="PingFang SC"/>
              </a:rPr>
              <a:t>+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292000" y="4554000"/>
            <a:ext cx="3204000" cy="324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250" b="0">
                <a:solidFill>
                  <a:srgbClr val="6E6E85"/>
                </a:solidFill>
                <a:latin typeface="PingFang SC"/>
              </a:rPr>
              <a:t>每次下发有记录，挂失可招领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76000" y="342000"/>
            <a:ext cx="4320000" cy="22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1">
                <a:solidFill>
                  <a:srgbClr val="5B5BD6"/>
                </a:solidFill>
                <a:latin typeface="PingFang SC"/>
              </a:rPr>
              <a:t>HOW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00" y="691200"/>
            <a:ext cx="396000" cy="32400"/>
          </a:xfrm>
          <a:prstGeom prst="rect">
            <a:avLst/>
          </a:prstGeom>
          <a:solidFill>
            <a:srgbClr val="5B5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76000" y="756000"/>
            <a:ext cx="8640000" cy="503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3400" b="1">
                <a:solidFill>
                  <a:srgbClr val="1A1A24"/>
                </a:solidFill>
                <a:latin typeface="PingFang SC"/>
              </a:rPr>
              <a:t>四步，第一张牌就换好了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6000" y="1404000"/>
            <a:ext cx="792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0">
                <a:solidFill>
                  <a:srgbClr val="6E6E85"/>
                </a:solidFill>
                <a:latin typeface="PingFang SC"/>
              </a:rPr>
              <a:t>不需要培训。第一次用的人，从扫码到桌牌亮起来，通常不到三分钟。</a:t>
            </a:r>
          </a:p>
        </p:txBody>
      </p:sp>
      <p:sp>
        <p:nvSpPr>
          <p:cNvPr id="6" name="Oval 5"/>
          <p:cNvSpPr/>
          <p:nvPr/>
        </p:nvSpPr>
        <p:spPr>
          <a:xfrm>
            <a:off x="576000" y="2160000"/>
            <a:ext cx="540000" cy="540000"/>
          </a:xfrm>
          <a:prstGeom prst="ellipse">
            <a:avLst/>
          </a:prstGeom>
          <a:solidFill>
            <a:srgbClr val="5B5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27200" y="2260800"/>
            <a:ext cx="36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700" b="1">
                <a:solidFill>
                  <a:srgbClr val="FFFFFF"/>
                </a:solidFill>
                <a:latin typeface="PingFang SC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6000" y="2880000"/>
            <a:ext cx="180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700" b="1">
                <a:solidFill>
                  <a:srgbClr val="1A1A24"/>
                </a:solidFill>
                <a:latin typeface="PingFang SC"/>
              </a:rPr>
              <a:t>扫码绑定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6000" y="3311999"/>
            <a:ext cx="1800000" cy="108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</a:pPr>
            <a:r>
              <a:rPr sz="1250" b="0">
                <a:solidFill>
                  <a:srgbClr val="6E6E85"/>
                </a:solidFill>
                <a:latin typeface="PingFang SC"/>
              </a:rPr>
              <a:t>微信扫桌牌上的二维码，桌牌就归到你的组织名下。</a:t>
            </a:r>
          </a:p>
        </p:txBody>
      </p:sp>
      <p:sp>
        <p:nvSpPr>
          <p:cNvPr id="10" name="Oval 9"/>
          <p:cNvSpPr/>
          <p:nvPr/>
        </p:nvSpPr>
        <p:spPr>
          <a:xfrm>
            <a:off x="2591999" y="2160000"/>
            <a:ext cx="540000" cy="540000"/>
          </a:xfrm>
          <a:prstGeom prst="ellipse">
            <a:avLst/>
          </a:prstGeom>
          <a:solidFill>
            <a:srgbClr val="5B5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743199" y="2260800"/>
            <a:ext cx="36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700" b="1">
                <a:solidFill>
                  <a:srgbClr val="FFFFFF"/>
                </a:solidFill>
                <a:latin typeface="PingFang SC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91999" y="2880000"/>
            <a:ext cx="180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700" b="1">
                <a:solidFill>
                  <a:srgbClr val="1A1A24"/>
                </a:solidFill>
                <a:latin typeface="PingFang SC"/>
              </a:rPr>
              <a:t>挑个模板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91999" y="3311999"/>
            <a:ext cx="1800000" cy="108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</a:pPr>
            <a:r>
              <a:rPr sz="1250" b="0">
                <a:solidFill>
                  <a:srgbClr val="6E6E85"/>
                </a:solidFill>
                <a:latin typeface="PingFang SC"/>
              </a:rPr>
              <a:t>按你手上桌牌的屏型智能排序，越靠前越合适。</a:t>
            </a:r>
          </a:p>
        </p:txBody>
      </p:sp>
      <p:sp>
        <p:nvSpPr>
          <p:cNvPr id="14" name="Oval 13"/>
          <p:cNvSpPr/>
          <p:nvPr/>
        </p:nvSpPr>
        <p:spPr>
          <a:xfrm>
            <a:off x="4608000" y="2160000"/>
            <a:ext cx="540000" cy="540000"/>
          </a:xfrm>
          <a:prstGeom prst="ellipse">
            <a:avLst/>
          </a:prstGeom>
          <a:solidFill>
            <a:srgbClr val="5B5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759200" y="2260800"/>
            <a:ext cx="36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700" b="1">
                <a:solidFill>
                  <a:srgbClr val="FFFFFF"/>
                </a:solidFill>
                <a:latin typeface="PingFang SC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08000" y="2880000"/>
            <a:ext cx="180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700" b="1">
                <a:solidFill>
                  <a:srgbClr val="1A1A24"/>
                </a:solidFill>
                <a:latin typeface="PingFang SC"/>
              </a:rPr>
              <a:t>填人或导名单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08000" y="3311999"/>
            <a:ext cx="1800000" cy="108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</a:pPr>
            <a:r>
              <a:rPr sz="1250" b="0">
                <a:solidFill>
                  <a:srgbClr val="6E6E85"/>
                </a:solidFill>
                <a:latin typeface="PingFang SC"/>
              </a:rPr>
              <a:t>手填、选通讯录、传 Excel 或照片，也能跟 AI 说一句话。</a:t>
            </a:r>
          </a:p>
        </p:txBody>
      </p:sp>
      <p:sp>
        <p:nvSpPr>
          <p:cNvPr id="18" name="Oval 17"/>
          <p:cNvSpPr/>
          <p:nvPr/>
        </p:nvSpPr>
        <p:spPr>
          <a:xfrm>
            <a:off x="6623999" y="2160000"/>
            <a:ext cx="540000" cy="540000"/>
          </a:xfrm>
          <a:prstGeom prst="ellipse">
            <a:avLst/>
          </a:prstGeom>
          <a:solidFill>
            <a:srgbClr val="5B5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775200" y="2260800"/>
            <a:ext cx="36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700" b="1">
                <a:solidFill>
                  <a:srgbClr val="FFFFFF"/>
                </a:solidFill>
                <a:latin typeface="PingFang SC"/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623999" y="2880000"/>
            <a:ext cx="180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700" b="1">
                <a:solidFill>
                  <a:srgbClr val="1A1A24"/>
                </a:solidFill>
                <a:latin typeface="PingFang SC"/>
              </a:rPr>
              <a:t>点「下发」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23999" y="3311999"/>
            <a:ext cx="1800000" cy="108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</a:pPr>
            <a:r>
              <a:rPr sz="1250" b="0">
                <a:solidFill>
                  <a:srgbClr val="6E6E85"/>
                </a:solidFill>
                <a:latin typeface="PingFang SC"/>
              </a:rPr>
              <a:t>蓝牙写入，几十秒后自己刷新。断电也不掉字。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76000" y="342000"/>
            <a:ext cx="4320000" cy="22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1">
                <a:solidFill>
                  <a:srgbClr val="5B5BD6"/>
                </a:solidFill>
                <a:latin typeface="PingFang SC"/>
              </a:rPr>
              <a:t>HARDWARE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00" y="691200"/>
            <a:ext cx="396000" cy="32400"/>
          </a:xfrm>
          <a:prstGeom prst="rect">
            <a:avLst/>
          </a:prstGeom>
          <a:solidFill>
            <a:srgbClr val="5B5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76000" y="756000"/>
            <a:ext cx="8640000" cy="503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3400" b="1">
                <a:solidFill>
                  <a:srgbClr val="1A1A24"/>
                </a:solidFill>
                <a:latin typeface="PingFang SC"/>
              </a:rPr>
              <a:t>两款桌牌，按会场条件挑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6000" y="1404000"/>
            <a:ext cx="864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400" b="0">
                <a:solidFill>
                  <a:srgbClr val="6E6E85"/>
                </a:solidFill>
                <a:latin typeface="PingFang SC"/>
              </a:rPr>
              <a:t>都是 7 寸级双面墨水屏，正反两面都能显示，近 180 度可视。区别只在「怎么联网」和「怎么供电」。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76000" y="1800000"/>
            <a:ext cx="3924000" cy="4536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2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pic>
        <p:nvPicPr>
          <p:cNvPr id="7" name="Picture 6" descr="scene-boardroo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000" y="1908000"/>
            <a:ext cx="3096000" cy="21491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7999" y="4140000"/>
            <a:ext cx="3240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150" b="1">
                <a:solidFill>
                  <a:srgbClr val="5B5BD6"/>
                </a:solidFill>
                <a:latin typeface="PingFang SC"/>
              </a:rPr>
              <a:t>六色 · 4G 直连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7999" y="4392000"/>
            <a:ext cx="3240000" cy="43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2200" b="1">
                <a:solidFill>
                  <a:srgbClr val="1A1A24"/>
                </a:solidFill>
                <a:latin typeface="PingFang SC"/>
              </a:rPr>
              <a:t>智墨 G6   ZM-G6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7999" y="4896000"/>
            <a:ext cx="1080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0">
                <a:solidFill>
                  <a:srgbClr val="6E6E85"/>
                </a:solidFill>
                <a:latin typeface="PingFang SC"/>
              </a:rPr>
              <a:t>屏幕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908000" y="4896000"/>
            <a:ext cx="2484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5000"/>
              </a:lnSpc>
            </a:pPr>
            <a:r>
              <a:rPr sz="1100" b="1">
                <a:solidFill>
                  <a:srgbClr val="1A1A24"/>
                </a:solidFill>
                <a:latin typeface="PingFang SC"/>
              </a:rPr>
              <a:t>7.3 寸双面 · 800×480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7999" y="5202000"/>
            <a:ext cx="1080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0">
                <a:solidFill>
                  <a:srgbClr val="6E6E85"/>
                </a:solidFill>
                <a:latin typeface="PingFang SC"/>
              </a:rPr>
              <a:t>颜色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08000" y="5202000"/>
            <a:ext cx="2484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5000"/>
              </a:lnSpc>
            </a:pPr>
            <a:r>
              <a:rPr sz="1100" b="1">
                <a:solidFill>
                  <a:srgbClr val="1A1A24"/>
                </a:solidFill>
                <a:latin typeface="PingFang SC"/>
              </a:rPr>
              <a:t>黑白红黄蓝绿（六色）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7999" y="5508000"/>
            <a:ext cx="1080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0">
                <a:solidFill>
                  <a:srgbClr val="6E6E85"/>
                </a:solidFill>
                <a:latin typeface="PingFang SC"/>
              </a:rPr>
              <a:t>联网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08000" y="5508000"/>
            <a:ext cx="2484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5000"/>
              </a:lnSpc>
            </a:pPr>
            <a:r>
              <a:rPr sz="1100" b="1">
                <a:solidFill>
                  <a:srgbClr val="1A1A24"/>
                </a:solidFill>
                <a:latin typeface="PingFang SC"/>
              </a:rPr>
              <a:t>4G + 蓝牙 5.0 + NFC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7999" y="5813999"/>
            <a:ext cx="1080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0">
                <a:solidFill>
                  <a:srgbClr val="6E6E85"/>
                </a:solidFill>
                <a:latin typeface="PingFang SC"/>
              </a:rPr>
              <a:t>续航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908000" y="5813999"/>
            <a:ext cx="2484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5000"/>
              </a:lnSpc>
            </a:pPr>
            <a:r>
              <a:rPr sz="1100" b="1">
                <a:solidFill>
                  <a:srgbClr val="1A1A24"/>
                </a:solidFill>
                <a:latin typeface="PingFang SC"/>
              </a:rPr>
              <a:t>满电约 8 个月*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752000" y="1800000"/>
            <a:ext cx="3924000" cy="4536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3E2D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pic>
        <p:nvPicPr>
          <p:cNvPr id="19" name="Picture 18" descr="scene-sola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6000" y="1908000"/>
            <a:ext cx="3096000" cy="18576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003999" y="4140000"/>
            <a:ext cx="3240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150" b="1">
                <a:solidFill>
                  <a:srgbClr val="5B5BD6"/>
                </a:solidFill>
                <a:latin typeface="PingFang SC"/>
              </a:rPr>
              <a:t>四色 · 光伏自供电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03999" y="4392000"/>
            <a:ext cx="3240000" cy="43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2200" b="1">
                <a:solidFill>
                  <a:srgbClr val="1A1A24"/>
                </a:solidFill>
                <a:latin typeface="PingFang SC"/>
              </a:rPr>
              <a:t>智墨 S4   ZM-S4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03999" y="4896000"/>
            <a:ext cx="1080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0">
                <a:solidFill>
                  <a:srgbClr val="6E6E85"/>
                </a:solidFill>
                <a:latin typeface="PingFang SC"/>
              </a:rPr>
              <a:t>屏幕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083999" y="4896000"/>
            <a:ext cx="2484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5000"/>
              </a:lnSpc>
            </a:pPr>
            <a:r>
              <a:rPr sz="1100" b="1">
                <a:solidFill>
                  <a:srgbClr val="1A1A24"/>
                </a:solidFill>
                <a:latin typeface="PingFang SC"/>
              </a:rPr>
              <a:t>7.5 寸双面 · 800×480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03999" y="5202000"/>
            <a:ext cx="1080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0">
                <a:solidFill>
                  <a:srgbClr val="6E6E85"/>
                </a:solidFill>
                <a:latin typeface="PingFang SC"/>
              </a:rPr>
              <a:t>颜色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083999" y="5202000"/>
            <a:ext cx="2484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5000"/>
              </a:lnSpc>
            </a:pPr>
            <a:r>
              <a:rPr sz="1100" b="1">
                <a:solidFill>
                  <a:srgbClr val="1A1A24"/>
                </a:solidFill>
                <a:latin typeface="PingFang SC"/>
              </a:rPr>
              <a:t>黑白红黄（四色）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003999" y="5508000"/>
            <a:ext cx="1080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0">
                <a:solidFill>
                  <a:srgbClr val="6E6E85"/>
                </a:solidFill>
                <a:latin typeface="PingFang SC"/>
              </a:rPr>
              <a:t>联网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083999" y="5508000"/>
            <a:ext cx="2484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5000"/>
              </a:lnSpc>
            </a:pPr>
            <a:r>
              <a:rPr sz="1100" b="1">
                <a:solidFill>
                  <a:srgbClr val="1A1A24"/>
                </a:solidFill>
                <a:latin typeface="PingFang SC"/>
              </a:rPr>
              <a:t>蓝牙 5.0 + NFC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03999" y="5813999"/>
            <a:ext cx="1080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0">
                <a:solidFill>
                  <a:srgbClr val="6E6E85"/>
                </a:solidFill>
                <a:latin typeface="PingFang SC"/>
              </a:rPr>
              <a:t>续航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083999" y="5813999"/>
            <a:ext cx="2484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5000"/>
              </a:lnSpc>
            </a:pPr>
            <a:r>
              <a:rPr sz="1100" b="1">
                <a:solidFill>
                  <a:srgbClr val="1A1A24"/>
                </a:solidFill>
                <a:latin typeface="PingFang SC"/>
              </a:rPr>
              <a:t>满电 12 个月以上*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76000" y="6443999"/>
            <a:ext cx="8640000" cy="28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050" b="0">
                <a:solidFill>
                  <a:srgbClr val="9A9AAE"/>
                </a:solidFill>
                <a:latin typeface="PingFang SC"/>
              </a:rPr>
              <a:t>* 续航为实验室环境测得，实际以使用频次与网络环境为准。双稳态墨水屏：显示不耗电，只有刷新那一刻才用电。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AFA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76000" y="342000"/>
            <a:ext cx="4320000" cy="223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100" b="1">
                <a:solidFill>
                  <a:srgbClr val="5B5BD6"/>
                </a:solidFill>
                <a:latin typeface="PingFang SC"/>
              </a:rPr>
              <a:t>TEMPLATES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00" y="691200"/>
            <a:ext cx="396000" cy="32400"/>
          </a:xfrm>
          <a:prstGeom prst="rect">
            <a:avLst/>
          </a:prstGeom>
          <a:solidFill>
            <a:srgbClr val="5B5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76000" y="756000"/>
            <a:ext cx="9360000" cy="503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3200" b="1">
                <a:solidFill>
                  <a:srgbClr val="1A1A24"/>
                </a:solidFill>
                <a:latin typeface="PingFang SC"/>
              </a:rPr>
              <a:t>214 款正面 / 157 款背面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6000" y="1440000"/>
            <a:ext cx="9360000" cy="79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40000"/>
              </a:lnSpc>
            </a:pPr>
            <a:r>
              <a:rPr sz="1300" b="0">
                <a:solidFill>
                  <a:srgbClr val="6E6E85"/>
                </a:solidFill>
                <a:latin typeface="PingFang SC"/>
              </a:rPr>
              <a:t>会议：日程 / 流程 / 座位号 / 签到 / 倒计时 / WiFi —— 15 款运营背面，另有 18 款信息桌牌。</a:t>
            </a:r>
          </a:p>
          <a:p>
            <a:pPr algn="l">
              <a:lnSpc>
                <a:spcPct val="140000"/>
              </a:lnSpc>
            </a:pPr>
            <a:r>
              <a:rPr sz="1300" b="0">
                <a:solidFill>
                  <a:srgbClr val="6E6E85"/>
                </a:solidFill>
                <a:latin typeface="PingFang SC"/>
              </a:rPr>
              <a:t>社交：24 款名片式背面，参会人扫背面的码就能把你存进手机。</a:t>
            </a:r>
          </a:p>
          <a:p>
            <a:pPr algn="l">
              <a:lnSpc>
                <a:spcPct val="140000"/>
              </a:lnSpc>
            </a:pPr>
            <a:r>
              <a:rPr sz="1300" b="0">
                <a:solidFill>
                  <a:srgbClr val="6E6E85"/>
                </a:solidFill>
                <a:latin typeface="PingFang SC"/>
              </a:rPr>
              <a:t>创意：敦煌纹样、青绿山水、锦鲤水墨、复古票据、粗野主义硬阴影 —— 撑得住场面也撑得住个性。</a:t>
            </a:r>
          </a:p>
        </p:txBody>
      </p:sp>
      <p:pic>
        <p:nvPicPr>
          <p:cNvPr id="6" name="Picture 5" descr="tplp-ct6b_biz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000" y="2880000"/>
            <a:ext cx="1764000" cy="1058400"/>
          </a:xfrm>
          <a:prstGeom prst="rect">
            <a:avLst/>
          </a:prstGeom>
        </p:spPr>
      </p:pic>
      <p:pic>
        <p:nvPicPr>
          <p:cNvPr id="7" name="Picture 6" descr="tplp-ct6b_gov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0000" y="2880000"/>
            <a:ext cx="1764000" cy="1058400"/>
          </a:xfrm>
          <a:prstGeom prst="rect">
            <a:avLst/>
          </a:prstGeom>
        </p:spPr>
      </p:pic>
      <p:pic>
        <p:nvPicPr>
          <p:cNvPr id="8" name="Picture 7" descr="tplp-ct6g_dh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4000" y="2880000"/>
            <a:ext cx="1764000" cy="1058400"/>
          </a:xfrm>
          <a:prstGeom prst="rect">
            <a:avLst/>
          </a:prstGeom>
        </p:spPr>
      </p:pic>
      <p:pic>
        <p:nvPicPr>
          <p:cNvPr id="9" name="Picture 8" descr="tplp-ct6w_koi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8000" y="2880000"/>
            <a:ext cx="1764000" cy="1058400"/>
          </a:xfrm>
          <a:prstGeom prst="rect">
            <a:avLst/>
          </a:prstGeom>
        </p:spPr>
      </p:pic>
      <p:pic>
        <p:nvPicPr>
          <p:cNvPr id="10" name="Picture 9" descr="tplp-ct6b_ar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92000" y="2880000"/>
            <a:ext cx="1764000" cy="1058400"/>
          </a:xfrm>
          <a:prstGeom prst="rect">
            <a:avLst/>
          </a:prstGeom>
        </p:spPr>
      </p:pic>
      <p:pic>
        <p:nvPicPr>
          <p:cNvPr id="11" name="Picture 10" descr="tplp-ct6b_swiss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46000" y="2880000"/>
            <a:ext cx="1764000" cy="1058400"/>
          </a:xfrm>
          <a:prstGeom prst="rect">
            <a:avLst/>
          </a:prstGeom>
        </p:spPr>
      </p:pic>
      <p:pic>
        <p:nvPicPr>
          <p:cNvPr id="12" name="Picture 11" descr="tplp-ct6g_qlv1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6000" y="4104000"/>
            <a:ext cx="1764000" cy="1058400"/>
          </a:xfrm>
          <a:prstGeom prst="rect">
            <a:avLst/>
          </a:prstGeom>
        </p:spPr>
      </p:pic>
      <p:pic>
        <p:nvPicPr>
          <p:cNvPr id="13" name="Picture 12" descr="tplp-ct6b_retro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30000" y="4104000"/>
            <a:ext cx="1764000" cy="1058400"/>
          </a:xfrm>
          <a:prstGeom prst="rect">
            <a:avLst/>
          </a:prstGeom>
        </p:spPr>
      </p:pic>
      <p:pic>
        <p:nvPicPr>
          <p:cNvPr id="14" name="Picture 13" descr="tplp-ct6b_tech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84000" y="4104000"/>
            <a:ext cx="1764000" cy="1058400"/>
          </a:xfrm>
          <a:prstGeom prst="rect">
            <a:avLst/>
          </a:prstGeom>
        </p:spPr>
      </p:pic>
      <p:pic>
        <p:nvPicPr>
          <p:cNvPr id="15" name="Picture 14" descr="tplp-ct6b_law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38000" y="4104000"/>
            <a:ext cx="1764000" cy="1058400"/>
          </a:xfrm>
          <a:prstGeom prst="rect">
            <a:avLst/>
          </a:prstGeom>
        </p:spPr>
      </p:pic>
      <p:pic>
        <p:nvPicPr>
          <p:cNvPr id="16" name="Picture 15" descr="tplp-ct6b_fest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92000" y="4104000"/>
            <a:ext cx="1764000" cy="1058400"/>
          </a:xfrm>
          <a:prstGeom prst="rect">
            <a:avLst/>
          </a:prstGeom>
        </p:spPr>
      </p:pic>
      <p:pic>
        <p:nvPicPr>
          <p:cNvPr id="17" name="Picture 16" descr="tplp-ct6w_mount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846000" y="4104000"/>
            <a:ext cx="1764000" cy="10584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76000" y="5472000"/>
            <a:ext cx="936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sz="1500" b="1">
                <a:solidFill>
                  <a:srgbClr val="1A1A24"/>
                </a:solidFill>
                <a:latin typeface="PingFang SC"/>
              </a:rPr>
              <a:t>所有版式对所有屏型开放 —— 降级最怕「白字落到白底上」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76000" y="5868000"/>
            <a:ext cx="9360000" cy="79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sz="1350" b="0">
                <a:solidFill>
                  <a:srgbClr val="6E6E85"/>
                </a:solidFill>
                <a:latin typeface="PingFang SC"/>
              </a:rPr>
              <a:t>桌牌照样刷新成功，字却没了 —— 设备不会报错，只是把错误的画面老实画出来。</a:t>
            </a:r>
          </a:p>
          <a:p>
            <a:pPr algn="l">
              <a:lnSpc>
                <a:spcPct val="150000"/>
              </a:lnSpc>
            </a:pPr>
            <a:r>
              <a:rPr sz="1350" b="0">
                <a:solidFill>
                  <a:srgbClr val="6E6E85"/>
                </a:solidFill>
                <a:latin typeface="PingFang SC"/>
              </a:rPr>
              <a:t>我们按文字真正压着的背景、用目标设备的色数去算对比度，全库体检把这类撞色清到了零。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